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sldIdLst>
    <p:sldId id="256" r:id="rId2"/>
    <p:sldId id="259" r:id="rId3"/>
    <p:sldId id="290" r:id="rId4"/>
    <p:sldId id="260" r:id="rId5"/>
    <p:sldId id="261" r:id="rId6"/>
    <p:sldId id="258" r:id="rId7"/>
    <p:sldId id="262" r:id="rId8"/>
    <p:sldId id="263" r:id="rId9"/>
    <p:sldId id="288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5" r:id="rId21"/>
    <p:sldId id="289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4919" autoAdjust="0"/>
  </p:normalViewPr>
  <p:slideViewPr>
    <p:cSldViewPr>
      <p:cViewPr varScale="1">
        <p:scale>
          <a:sx n="46" d="100"/>
          <a:sy n="46" d="100"/>
        </p:scale>
        <p:origin x="2076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081410-FA01-4E3C-AD07-280B2A2A00FB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A2EF9D-05AE-40AF-A05B-BF9A0F1F4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975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Filters – improve quality or remove irrelevant features from image. Smoothing</a:t>
            </a:r>
            <a:r>
              <a:rPr lang="en-US" baseline="0" dirty="0"/>
              <a:t> the image, sharpening, edge enhancement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2EF9D-05AE-40AF-A05B-BF9A0F1F4F6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6304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Geographic info. System</a:t>
            </a:r>
          </a:p>
          <a:p>
            <a:endParaRPr lang="en-US" dirty="0"/>
          </a:p>
          <a:p>
            <a:r>
              <a:rPr lang="en-US" dirty="0"/>
              <a:t>Katrina hurricane</a:t>
            </a:r>
            <a:r>
              <a:rPr lang="en-US" baseline="0" dirty="0"/>
              <a:t> captured in 2005</a:t>
            </a:r>
          </a:p>
          <a:p>
            <a:r>
              <a:rPr lang="en-US" baseline="0" dirty="0"/>
              <a:t>Satellite image to analyze the populated area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2EF9D-05AE-40AF-A05B-BF9A0F1F4F6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9702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tablet</a:t>
            </a:r>
          </a:p>
          <a:p>
            <a:pPr marL="228600" indent="-228600">
              <a:buAutoNum type="arabicPeriod"/>
            </a:pPr>
            <a:r>
              <a:rPr lang="en-US" dirty="0"/>
              <a:t>Air</a:t>
            </a:r>
            <a:r>
              <a:rPr lang="en-US" baseline="0" dirty="0"/>
              <a:t> bubbles in plastic product</a:t>
            </a:r>
          </a:p>
          <a:p>
            <a:pPr marL="228600" indent="-228600">
              <a:buAutoNum type="arabicPeriod"/>
            </a:pPr>
            <a:r>
              <a:rPr lang="en-US" dirty="0"/>
              <a:t>intraocular implant.</a:t>
            </a:r>
          </a:p>
          <a:p>
            <a:pPr marL="228600" indent="-228600">
              <a:buAutoNum type="arabicPeriod"/>
            </a:pPr>
            <a:r>
              <a:rPr lang="en-US" dirty="0"/>
              <a:t>Logic board</a:t>
            </a:r>
          </a:p>
          <a:p>
            <a:pPr marL="228600" indent="-228600">
              <a:buAutoNum type="arabicPeriod"/>
            </a:pPr>
            <a:r>
              <a:rPr lang="en-US" dirty="0"/>
              <a:t>Bottle</a:t>
            </a:r>
          </a:p>
          <a:p>
            <a:pPr marL="228600" indent="-228600">
              <a:buAutoNum type="arabicPeriod"/>
            </a:pPr>
            <a:r>
              <a:rPr lang="en-US" dirty="0"/>
              <a:t>Cereal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2EF9D-05AE-40AF-A05B-BF9A0F1F4F6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650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Processing biological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2EF9D-05AE-40AF-A05B-BF9A0F1F4F6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43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Movement of the eye control the cursor on the screen –</a:t>
            </a:r>
            <a:r>
              <a:rPr lang="en-US" baseline="0" dirty="0"/>
              <a:t> still at research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2EF9D-05AE-40AF-A05B-BF9A0F1F4F6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87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enhance the quality of the images for interpretation based on the area.</a:t>
            </a:r>
          </a:p>
          <a:p>
            <a:r>
              <a:rPr lang="en-US" dirty="0"/>
              <a:t>Used to manipulate</a:t>
            </a:r>
            <a:r>
              <a:rPr lang="en-US" baseline="0" dirty="0"/>
              <a:t> the image so that it’s suitable for further processing in a specific area.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visually appealing, interesting, and relatively simple to understand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deviate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2EF9D-05AE-40AF-A05B-BF9A0F1F4F6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8325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Improve</a:t>
            </a:r>
            <a:r>
              <a:rPr lang="en-US" baseline="0" dirty="0"/>
              <a:t> visual appearance.</a:t>
            </a:r>
          </a:p>
          <a:p>
            <a:r>
              <a:rPr lang="en-US" baseline="0" dirty="0"/>
              <a:t>Enhancement is subjective – based on the human emotion and perception</a:t>
            </a:r>
          </a:p>
          <a:p>
            <a:r>
              <a:rPr lang="en-US" baseline="0" dirty="0"/>
              <a:t>Restoration – objective – doesn’t affected by the human perception. To overcome the image degradation there are several mathematical restoration techniques</a:t>
            </a: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Degradation comes in many forms such as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motion blur, noise, and camera misfocus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restoration often refers to the case where one attempts to mathematically invert the degradation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2EF9D-05AE-40AF-A05B-BF9A0F1F4F6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1078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Tools to extract image</a:t>
            </a:r>
            <a:r>
              <a:rPr lang="en-US" baseline="0" dirty="0"/>
              <a:t> components</a:t>
            </a:r>
          </a:p>
          <a:p>
            <a:r>
              <a:rPr lang="en-US" baseline="0" dirty="0"/>
              <a:t>boundaries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2EF9D-05AE-40AF-A05B-BF9A0F1F4F6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3436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Partition the image into</a:t>
            </a:r>
            <a:r>
              <a:rPr lang="en-US" baseline="0" dirty="0"/>
              <a:t> certain no. of 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2EF9D-05AE-40AF-A05B-BF9A0F1F4F6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389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considering various</a:t>
            </a:r>
            <a:r>
              <a:rPr lang="en-US" baseline="0" dirty="0"/>
              <a:t> features we can do the extraction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2EF9D-05AE-40AF-A05B-BF9A0F1F4F6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0534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 follow Output</a:t>
            </a:r>
            <a:r>
              <a:rPr lang="en-US" baseline="0" dirty="0"/>
              <a:t> of image segmentation, 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choosing a representation is only the part of solution for transforming raw data into processed data.</a:t>
            </a:r>
            <a:endParaRPr lang="en-US" baseline="0" dirty="0"/>
          </a:p>
          <a:p>
            <a:r>
              <a:rPr lang="en-US" b="1" baseline="0" dirty="0"/>
              <a:t>After the segmentation need to decide whether to represent as a boundary or the entire region for processing</a:t>
            </a:r>
          </a:p>
          <a:p>
            <a:r>
              <a:rPr lang="en-US" baseline="0" dirty="0"/>
              <a:t>Border – shape n size</a:t>
            </a:r>
          </a:p>
          <a:p>
            <a:r>
              <a:rPr lang="en-US" baseline="0" dirty="0"/>
              <a:t>Entire region – texture, color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2EF9D-05AE-40AF-A05B-BF9A0F1F4F6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489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Kevin Carter 1993 Pulitzer</a:t>
            </a:r>
            <a:r>
              <a:rPr lang="en-US" baseline="0" dirty="0"/>
              <a:t> Award – Little girl and the vulture</a:t>
            </a:r>
          </a:p>
          <a:p>
            <a:r>
              <a:rPr lang="en-US" baseline="0" dirty="0"/>
              <a:t>Malnutrition Poverty Starving kinds -&gt; feeding center</a:t>
            </a:r>
          </a:p>
          <a:p>
            <a:r>
              <a:rPr lang="en-US" b="1" i="0" dirty="0">
                <a:solidFill>
                  <a:srgbClr val="050E2B"/>
                </a:solidFill>
                <a:effectLst/>
                <a:latin typeface="Montserrat" panose="020B0604020202020204" pitchFamily="2" charset="0"/>
              </a:rPr>
              <a:t>U.N. feeding center and survived the incident.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2EF9D-05AE-40AF-A05B-BF9A0F1F4F6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932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Reduce the storage required to store the image.</a:t>
            </a:r>
          </a:p>
          <a:p>
            <a:r>
              <a:rPr lang="en-US" dirty="0"/>
              <a:t>We</a:t>
            </a:r>
            <a:r>
              <a:rPr lang="en-US" baseline="0" dirty="0"/>
              <a:t> all refer it by the means of extension</a:t>
            </a:r>
          </a:p>
          <a:p>
            <a:pPr algn="l"/>
            <a:r>
              <a:rPr lang="en-US" sz="1800" b="0" i="0" u="none" strike="noStrike" baseline="0" dirty="0">
                <a:latin typeface="TimesTen-Roman"/>
              </a:rPr>
              <a:t>deals with techniques for reducing the</a:t>
            </a:r>
          </a:p>
          <a:p>
            <a:pPr algn="l"/>
            <a:r>
              <a:rPr lang="en-US" sz="1800" b="0" i="0" u="none" strike="noStrike" baseline="0" dirty="0">
                <a:latin typeface="TimesTen-Roman"/>
              </a:rPr>
              <a:t>storage required to save an image, or the bandwidth required to transmit it. Although</a:t>
            </a:r>
          </a:p>
          <a:p>
            <a:pPr algn="l"/>
            <a:r>
              <a:rPr lang="en-US" sz="1800" b="0" i="0" u="none" strike="noStrike" baseline="0" dirty="0">
                <a:latin typeface="TimesTen-Roman"/>
              </a:rPr>
              <a:t>storage technology has improved significantly over the past decade, the</a:t>
            </a:r>
          </a:p>
          <a:p>
            <a:pPr algn="l"/>
            <a:r>
              <a:rPr lang="en-US" sz="1800" b="0" i="0" u="none" strike="noStrike" baseline="0">
                <a:latin typeface="TimesTen-Roman"/>
              </a:rPr>
              <a:t>same cannot be said for transmission capacity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2EF9D-05AE-40AF-A05B-BF9A0F1F4F6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047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Extract features from image based on 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2EF9D-05AE-40AF-A05B-BF9A0F1F4F6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379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values should</a:t>
            </a:r>
            <a:r>
              <a:rPr lang="en-US" baseline="0" dirty="0"/>
              <a:t> be finite then we can call it as digital</a:t>
            </a:r>
            <a:endParaRPr lang="en-US" dirty="0"/>
          </a:p>
          <a:p>
            <a:r>
              <a:rPr lang="en-US" dirty="0"/>
              <a:t>MATLAB -</a:t>
            </a:r>
            <a:r>
              <a:rPr lang="en-US" baseline="0" dirty="0"/>
              <a:t>  techniques are there to extract the pixel values as matrix</a:t>
            </a:r>
          </a:p>
          <a:p>
            <a:endParaRPr lang="en-US" baseline="0" dirty="0"/>
          </a:p>
          <a:p>
            <a:r>
              <a:rPr lang="en-US" baseline="0" dirty="0"/>
              <a:t>Imaging system consist of light collector (lens), light receptor (sensors) and light transformers (pixels)</a:t>
            </a:r>
          </a:p>
          <a:p>
            <a:r>
              <a:rPr lang="en-US" baseline="0" dirty="0"/>
              <a:t>Wavelengths of waves (Photons) decides the color</a:t>
            </a:r>
          </a:p>
          <a:p>
            <a:r>
              <a:rPr lang="en-US" baseline="0" dirty="0"/>
              <a:t>Angle and amount of light is decided by the surface of object</a:t>
            </a:r>
          </a:p>
          <a:p>
            <a:r>
              <a:rPr lang="en-US" baseline="0" dirty="0"/>
              <a:t>Travel through one or more lens -&gt; bent/refracted the light waves and then they meet sensor</a:t>
            </a:r>
          </a:p>
          <a:p>
            <a:r>
              <a:rPr lang="en-US" baseline="0" dirty="0"/>
              <a:t>Sensor is the focal plane like a grid includes pic elements converts photons to electrons</a:t>
            </a:r>
          </a:p>
          <a:p>
            <a:endParaRPr lang="en-US" dirty="0"/>
          </a:p>
          <a:p>
            <a:r>
              <a:rPr lang="en-US" dirty="0"/>
              <a:t>Lens are round</a:t>
            </a:r>
            <a:r>
              <a:rPr lang="en-US" baseline="0" dirty="0"/>
              <a:t> - </a:t>
            </a:r>
            <a:r>
              <a:rPr lang="en-US" dirty="0"/>
              <a:t>Aspect</a:t>
            </a:r>
            <a:r>
              <a:rPr lang="en-US" baseline="0" dirty="0"/>
              <a:t> ratio -&gt; </a:t>
            </a:r>
            <a:r>
              <a:rPr lang="en-US" baseline="0" dirty="0" err="1"/>
              <a:t>hor</a:t>
            </a:r>
            <a:r>
              <a:rPr lang="en-US" baseline="0" dirty="0"/>
              <a:t> and vert ratio of the sensor. It’s decided without affecting the edges of the object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2EF9D-05AE-40AF-A05B-BF9A0F1F4F6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479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Opacity</a:t>
            </a:r>
            <a:r>
              <a:rPr lang="en-US" baseline="0" dirty="0"/>
              <a:t> – the level of transparency, opacity decreases transparency increases but brightness decreases </a:t>
            </a:r>
          </a:p>
          <a:p>
            <a:endParaRPr lang="en-US" baseline="0" dirty="0"/>
          </a:p>
          <a:p>
            <a:r>
              <a:rPr lang="en-US" dirty="0"/>
              <a:t>Digitization</a:t>
            </a:r>
            <a:r>
              <a:rPr lang="en-US" baseline="0" dirty="0"/>
              <a:t> – once the scene is captured using a imaging system it’ll be converted as a digital image. In the sense, every pixel point will be represented using finite number, altogether a matrix.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2EF9D-05AE-40AF-A05B-BF9A0F1F4F6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21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Samples per point – number of values a pixel can take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2EF9D-05AE-40AF-A05B-BF9A0F1F4F6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145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Autonomous</a:t>
            </a:r>
            <a:r>
              <a:rPr lang="en-US" baseline="0" dirty="0"/>
              <a:t> – self-directed</a:t>
            </a:r>
          </a:p>
          <a:p>
            <a:r>
              <a:rPr lang="en-US" baseline="0" dirty="0"/>
              <a:t>Face detection </a:t>
            </a:r>
            <a:r>
              <a:rPr lang="en-US" baseline="0"/>
              <a:t>in phones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2EF9D-05AE-40AF-A05B-BF9A0F1F4F6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392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first applications of digital images was in the newspaper industry,</a:t>
            </a:r>
          </a:p>
          <a:p>
            <a:r>
              <a:rPr lang="en-US" dirty="0"/>
              <a:t>when pictures were first sent by submarine cable (cable links laid on the seabed</a:t>
            </a:r>
            <a:r>
              <a:rPr lang="en-US" baseline="0" dirty="0"/>
              <a:t> or bottom of freshwater bodies</a:t>
            </a:r>
            <a:r>
              <a:rPr lang="en-US" dirty="0"/>
              <a:t>) between London and</a:t>
            </a:r>
          </a:p>
          <a:p>
            <a:r>
              <a:rPr lang="en-US" dirty="0"/>
              <a:t>New York. Transport all the way from </a:t>
            </a:r>
            <a:r>
              <a:rPr lang="en-US" dirty="0" err="1"/>
              <a:t>atlantic</a:t>
            </a:r>
            <a:r>
              <a:rPr lang="en-US" dirty="0"/>
              <a:t> in</a:t>
            </a:r>
            <a:r>
              <a:rPr lang="en-US" baseline="0" dirty="0"/>
              <a:t> 1 week reduced to 3 hours.</a:t>
            </a:r>
          </a:p>
          <a:p>
            <a:endParaRPr lang="en-US" baseline="0" dirty="0"/>
          </a:p>
          <a:p>
            <a:r>
              <a:rPr lang="en-US" baseline="0" dirty="0"/>
              <a:t>Talk about black and white TV – its actually gray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</a:t>
            </a:r>
            <a:r>
              <a:rPr lang="en-US" baseline="0" dirty="0"/>
              <a:t> to 15 gray levels to represent an image (in mid 1920s) in </a:t>
            </a:r>
            <a:r>
              <a:rPr lang="en-US" baseline="0" dirty="0" err="1"/>
              <a:t>bartline</a:t>
            </a:r>
            <a:r>
              <a:rPr lang="en-US" baseline="0" dirty="0"/>
              <a:t> system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first computers powerful enough to carry out meaningful image processing tasks appeared in the early 1960s. 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displaying a representation of a cross section through a human body or other solid object using X-rays or ultrasound.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 scan or CT scan – computed (axial) tomography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2EF9D-05AE-40AF-A05B-BF9A0F1F4F6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86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humans, who are limited to the visual band of the electromagnetic (EM) spectrum</a:t>
            </a:r>
          </a:p>
          <a:p>
            <a:r>
              <a:rPr lang="en-US" dirty="0"/>
              <a:t>imaging machines cover almost the entire EM spectrum, ranging from gamma to radio waves.</a:t>
            </a:r>
          </a:p>
          <a:p>
            <a:endParaRPr lang="en-US" dirty="0"/>
          </a:p>
          <a:p>
            <a:r>
              <a:rPr lang="en-US" dirty="0"/>
              <a:t>Example for x ray images, x ray one of oldest</a:t>
            </a:r>
            <a:r>
              <a:rPr lang="en-US" baseline="0" dirty="0"/>
              <a:t> technique of EM for imaging purposes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2EF9D-05AE-40AF-A05B-BF9A0F1F4F6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57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Hubble space telescope – named after an astronomer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2EF9D-05AE-40AF-A05B-BF9A0F1F4F6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13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8/30/2018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196B5-1534-4DAA-94E6-AABE0CD14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759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8/30/2018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196B5-1534-4DAA-94E6-AABE0CD14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65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8/30/2018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196B5-1534-4DAA-94E6-AABE0CD14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529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8/30/2018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196B5-1534-4DAA-94E6-AABE0CD14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31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8/30/2018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196B5-1534-4DAA-94E6-AABE0CD14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617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8/30/2018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196B5-1534-4DAA-94E6-AABE0CD14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752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8/30/2018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196B5-1534-4DAA-94E6-AABE0CD14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90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8/30/2018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196B5-1534-4DAA-94E6-AABE0CD14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535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8/30/2018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196B5-1534-4DAA-94E6-AABE0CD14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391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8/30/2018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196B5-1534-4DAA-94E6-AABE0CD14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61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8/30/2018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196B5-1534-4DAA-94E6-AABE0CD14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072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mbria" pitchFamily="18" charset="0"/>
              </a:defRPr>
            </a:lvl1pPr>
          </a:lstStyle>
          <a:p>
            <a:r>
              <a:rPr lang="en-US"/>
              <a:t>8/30/2018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mbria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mbria" pitchFamily="18" charset="0"/>
              </a:defRPr>
            </a:lvl1pPr>
          </a:lstStyle>
          <a:p>
            <a:fld id="{CEA196B5-1534-4DAA-94E6-AABE0CD147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735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ambria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ambria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mbria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ambria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ambria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ambria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Digital Image Processing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114800"/>
            <a:ext cx="6400800" cy="1752600"/>
          </a:xfrm>
        </p:spPr>
        <p:txBody>
          <a:bodyPr/>
          <a:lstStyle/>
          <a:p>
            <a:r>
              <a:rPr lang="en-US" dirty="0"/>
              <a:t>Lecture 1-Introduction</a:t>
            </a:r>
          </a:p>
        </p:txBody>
      </p:sp>
    </p:spTree>
    <p:extLst>
      <p:ext uri="{BB962C8B-B14F-4D97-AF65-F5344CB8AC3E}">
        <p14:creationId xmlns:p14="http://schemas.microsoft.com/office/powerpoint/2010/main" val="2346313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Common image formats include:</a:t>
            </a:r>
          </a:p>
          <a:p>
            <a:pPr lvl="1" algn="just"/>
            <a:r>
              <a:rPr lang="en-US" dirty="0"/>
              <a:t>1 sample per point (B&amp;W or Grayscale)</a:t>
            </a:r>
          </a:p>
          <a:p>
            <a:pPr lvl="1" algn="just"/>
            <a:r>
              <a:rPr lang="en-US" dirty="0"/>
              <a:t>3 samples per point (RGB)</a:t>
            </a:r>
          </a:p>
          <a:p>
            <a:pPr lvl="1" algn="just"/>
            <a:r>
              <a:rPr lang="en-US" dirty="0"/>
              <a:t>4 samples per point (Red, Green, Blue, and “Alpha”, a.k.a. Opacity)</a:t>
            </a:r>
          </a:p>
          <a:p>
            <a:pPr algn="just"/>
            <a:endParaRPr lang="en-US" dirty="0"/>
          </a:p>
        </p:txBody>
      </p:sp>
      <p:pic>
        <p:nvPicPr>
          <p:cNvPr id="4" name="Picture 4" descr="waterfall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36925" y="4135438"/>
            <a:ext cx="2416175" cy="2087562"/>
          </a:xfrm>
          <a:prstGeom prst="rect">
            <a:avLst/>
          </a:prstGeom>
          <a:noFill/>
        </p:spPr>
      </p:pic>
      <p:pic>
        <p:nvPicPr>
          <p:cNvPr id="5" name="Picture 5" descr="waterfall"/>
          <p:cNvPicPr preferRelativeResize="0">
            <a:picLocks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" y="4135438"/>
            <a:ext cx="2416175" cy="208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4074370"/>
              </p:ext>
            </p:extLst>
          </p:nvPr>
        </p:nvGraphicFramePr>
        <p:xfrm>
          <a:off x="6110288" y="4135438"/>
          <a:ext cx="2416175" cy="208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Image" r:id="rId5" imgW="1218996" imgH="914402" progId="Photoshop.Image.7">
                  <p:embed/>
                </p:oleObj>
              </mc:Choice>
              <mc:Fallback>
                <p:oleObj name="Image" r:id="rId5" imgW="1218996" imgH="914402" progId="Photoshop.Image.7">
                  <p:embed/>
                  <p:pic>
                    <p:nvPicPr>
                      <p:cNvPr id="0" name="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0288" y="4135438"/>
                        <a:ext cx="2416175" cy="2087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546100" y="6239560"/>
            <a:ext cx="464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ambria" pitchFamily="18" charset="0"/>
              </a:rPr>
              <a:t>Images taken from Gonzalez &amp; Woods, Digital Image Processing (2002)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196B5-1534-4DAA-94E6-AABE0CD147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97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Image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Processing of a Two dimensional picture in a digital computer</a:t>
            </a:r>
          </a:p>
          <a:p>
            <a:pPr algn="just"/>
            <a:r>
              <a:rPr lang="en-US" dirty="0"/>
              <a:t>Digital image processing focuses on two major tasks</a:t>
            </a:r>
          </a:p>
          <a:p>
            <a:pPr lvl="1" algn="just"/>
            <a:r>
              <a:rPr lang="en-US" dirty="0"/>
              <a:t>Improvement of pictorial information for human interpretation</a:t>
            </a:r>
          </a:p>
          <a:p>
            <a:pPr lvl="1" algn="just"/>
            <a:r>
              <a:rPr lang="en-US" dirty="0"/>
              <a:t>Processing of image data for storage, transmission and representation for autonomous machine perception</a:t>
            </a:r>
          </a:p>
          <a:p>
            <a:pPr algn="just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196B5-1534-4DAA-94E6-AABE0CD147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710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Digital Image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The continuum from image processing to computer vision can be broken up into low-, mid- and high-level processes</a:t>
            </a:r>
          </a:p>
          <a:p>
            <a:pPr marL="914400" lvl="2" indent="0" algn="just">
              <a:buNone/>
            </a:pPr>
            <a:endParaRPr lang="en-US" dirty="0"/>
          </a:p>
          <a:p>
            <a:pPr lvl="2" algn="just"/>
            <a:endParaRPr lang="en-US" dirty="0"/>
          </a:p>
        </p:txBody>
      </p: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471488" y="3342125"/>
            <a:ext cx="2587625" cy="2495550"/>
            <a:chOff x="252" y="1413"/>
            <a:chExt cx="1476" cy="1572"/>
          </a:xfrm>
          <a:solidFill>
            <a:schemeClr val="bg1">
              <a:lumMod val="95000"/>
            </a:schemeClr>
          </a:solidFill>
        </p:grpSpPr>
        <p:sp>
          <p:nvSpPr>
            <p:cNvPr id="5" name="Text Box 4"/>
            <p:cNvSpPr txBox="1">
              <a:spLocks noChangeArrowheads="1"/>
            </p:cNvSpPr>
            <p:nvPr/>
          </p:nvSpPr>
          <p:spPr bwMode="auto">
            <a:xfrm>
              <a:off x="252" y="1413"/>
              <a:ext cx="1476" cy="239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IE" altLang="en-US" sz="1800" b="1"/>
                <a:t>Low Level Process</a:t>
              </a:r>
              <a:endParaRPr lang="en-US" altLang="en-US" sz="1800" b="1"/>
            </a:p>
          </p:txBody>
        </p:sp>
        <p:sp>
          <p:nvSpPr>
            <p:cNvPr id="6" name="Text Box 7"/>
            <p:cNvSpPr txBox="1">
              <a:spLocks noChangeArrowheads="1"/>
            </p:cNvSpPr>
            <p:nvPr/>
          </p:nvSpPr>
          <p:spPr bwMode="auto">
            <a:xfrm>
              <a:off x="252" y="1648"/>
              <a:ext cx="1476" cy="1337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IE" altLang="en-US" sz="1800" b="1" dirty="0"/>
                <a:t>Input:</a:t>
              </a:r>
              <a:r>
                <a:rPr lang="en-IE" altLang="en-US" sz="1800" dirty="0"/>
                <a:t> Image</a:t>
              </a:r>
              <a:br>
                <a:rPr lang="en-IE" altLang="en-US" sz="1800" dirty="0"/>
              </a:br>
              <a:r>
                <a:rPr lang="en-IE" altLang="en-US" sz="1800" b="1" dirty="0"/>
                <a:t>Output:</a:t>
              </a:r>
              <a:r>
                <a:rPr lang="en-IE" altLang="en-US" sz="1800" dirty="0"/>
                <a:t> Image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IE" altLang="en-US" sz="1800" b="1" dirty="0"/>
                <a:t>Examples:</a:t>
              </a:r>
              <a:r>
                <a:rPr lang="en-IE" altLang="en-US" sz="1800" dirty="0"/>
                <a:t> Noise removal, image sharpening</a:t>
              </a:r>
              <a:endParaRPr lang="en-US" altLang="en-US" sz="1800" dirty="0"/>
            </a:p>
          </p:txBody>
        </p:sp>
      </p:grpSp>
      <p:grpSp>
        <p:nvGrpSpPr>
          <p:cNvPr id="7" name="Group 11"/>
          <p:cNvGrpSpPr>
            <a:grpSpLocks/>
          </p:cNvGrpSpPr>
          <p:nvPr/>
        </p:nvGrpSpPr>
        <p:grpSpPr bwMode="auto">
          <a:xfrm>
            <a:off x="3278187" y="3342125"/>
            <a:ext cx="2587625" cy="2495550"/>
            <a:chOff x="2142" y="1360"/>
            <a:chExt cx="1476" cy="1572"/>
          </a:xfrm>
          <a:solidFill>
            <a:schemeClr val="bg1">
              <a:lumMod val="95000"/>
            </a:schemeClr>
          </a:solidFill>
        </p:grpSpPr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2142" y="1360"/>
              <a:ext cx="1476" cy="239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IE" altLang="en-US" sz="1800" b="1" dirty="0"/>
                <a:t>Mid Level Process</a:t>
              </a:r>
              <a:endParaRPr lang="en-US" altLang="en-US" sz="1800" b="1" dirty="0"/>
            </a:p>
          </p:txBody>
        </p:sp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2142" y="1595"/>
              <a:ext cx="1476" cy="1337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IE" altLang="en-US" sz="1800" b="1"/>
                <a:t>Input:</a:t>
              </a:r>
              <a:r>
                <a:rPr lang="en-IE" altLang="en-US" sz="1800"/>
                <a:t> Image </a:t>
              </a:r>
              <a:br>
                <a:rPr lang="en-IE" altLang="en-US" sz="1800"/>
              </a:br>
              <a:r>
                <a:rPr lang="en-IE" altLang="en-US" sz="1800" b="1"/>
                <a:t>Output:</a:t>
              </a:r>
              <a:r>
                <a:rPr lang="en-IE" altLang="en-US" sz="1800"/>
                <a:t> Attributes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IE" altLang="en-US" sz="1800" b="1"/>
                <a:t>Examples:</a:t>
              </a:r>
              <a:r>
                <a:rPr lang="en-IE" altLang="en-US" sz="1800"/>
                <a:t> Object recognition, segmentation</a:t>
              </a:r>
              <a:endParaRPr lang="en-US" altLang="en-US" sz="1800"/>
            </a:p>
          </p:txBody>
        </p:sp>
      </p:grp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6089650" y="3342125"/>
            <a:ext cx="2586038" cy="2495550"/>
            <a:chOff x="3719" y="1352"/>
            <a:chExt cx="1476" cy="1572"/>
          </a:xfrm>
        </p:grpSpPr>
        <p:sp>
          <p:nvSpPr>
            <p:cNvPr id="11" name="Text Box 6"/>
            <p:cNvSpPr txBox="1">
              <a:spLocks noChangeArrowheads="1"/>
            </p:cNvSpPr>
            <p:nvPr/>
          </p:nvSpPr>
          <p:spPr bwMode="auto">
            <a:xfrm>
              <a:off x="3719" y="1352"/>
              <a:ext cx="1476" cy="239"/>
            </a:xfrm>
            <a:prstGeom prst="rect">
              <a:avLst/>
            </a:prstGeom>
            <a:solidFill>
              <a:schemeClr val="bg1">
                <a:alpha val="70195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IE" altLang="en-US" sz="1800" b="1"/>
                <a:t>High Level Process</a:t>
              </a:r>
              <a:endParaRPr lang="en-US" altLang="en-US" sz="1800" b="1"/>
            </a:p>
          </p:txBody>
        </p:sp>
        <p:sp>
          <p:nvSpPr>
            <p:cNvPr id="12" name="Text Box 10"/>
            <p:cNvSpPr txBox="1">
              <a:spLocks noChangeArrowheads="1"/>
            </p:cNvSpPr>
            <p:nvPr/>
          </p:nvSpPr>
          <p:spPr bwMode="auto">
            <a:xfrm>
              <a:off x="3719" y="1587"/>
              <a:ext cx="1476" cy="1337"/>
            </a:xfrm>
            <a:prstGeom prst="rect">
              <a:avLst/>
            </a:prstGeom>
            <a:solidFill>
              <a:schemeClr val="bg1">
                <a:alpha val="70195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IE" altLang="en-US" sz="1800" b="1" dirty="0"/>
                <a:t>Input: </a:t>
              </a:r>
              <a:r>
                <a:rPr lang="en-IE" altLang="en-US" sz="1800" dirty="0"/>
                <a:t>Attributes </a:t>
              </a:r>
              <a:r>
                <a:rPr lang="en-IE" altLang="en-US" sz="1800" b="1" dirty="0"/>
                <a:t>Output:</a:t>
              </a:r>
              <a:r>
                <a:rPr lang="en-IE" altLang="en-US" sz="1800" dirty="0"/>
                <a:t> Understanding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IE" altLang="en-US" sz="1800" b="1" dirty="0"/>
                <a:t>Examples: </a:t>
              </a:r>
              <a:r>
                <a:rPr lang="en-IE" altLang="en-US" sz="1800" dirty="0"/>
                <a:t>Scene understanding, autonomous navigation</a:t>
              </a:r>
              <a:endParaRPr lang="en-US" altLang="en-US" sz="1800" dirty="0"/>
            </a:p>
          </p:txBody>
        </p: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196B5-1534-4DAA-94E6-AABE0CD1472A}" type="slidenum">
              <a:rPr lang="en-US" smtClean="0"/>
              <a:t>12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D77348B-B394-F0B6-C626-2188965E3831}"/>
              </a:ext>
            </a:extLst>
          </p:cNvPr>
          <p:cNvGrpSpPr>
            <a:grpSpLocks/>
          </p:cNvGrpSpPr>
          <p:nvPr/>
        </p:nvGrpSpPr>
        <p:grpSpPr bwMode="auto">
          <a:xfrm>
            <a:off x="468312" y="3342125"/>
            <a:ext cx="2587625" cy="2495550"/>
            <a:chOff x="252" y="1413"/>
            <a:chExt cx="1476" cy="1572"/>
          </a:xfrm>
          <a:solidFill>
            <a:schemeClr val="bg1">
              <a:lumMod val="95000"/>
            </a:schemeClr>
          </a:solidFill>
        </p:grpSpPr>
        <p:sp>
          <p:nvSpPr>
            <p:cNvPr id="15" name="Text Box 4">
              <a:extLst>
                <a:ext uri="{FF2B5EF4-FFF2-40B4-BE49-F238E27FC236}">
                  <a16:creationId xmlns:a16="http://schemas.microsoft.com/office/drawing/2014/main" id="{33104DCE-7F09-BB94-9AB2-BB3A879C16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2" y="1413"/>
              <a:ext cx="1476" cy="239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IE" altLang="en-US" sz="1800" b="1"/>
                <a:t>Low Level Process</a:t>
              </a:r>
              <a:endParaRPr lang="en-US" altLang="en-US" sz="1800" b="1"/>
            </a:p>
          </p:txBody>
        </p:sp>
        <p:sp>
          <p:nvSpPr>
            <p:cNvPr id="16" name="Text Box 7">
              <a:extLst>
                <a:ext uri="{FF2B5EF4-FFF2-40B4-BE49-F238E27FC236}">
                  <a16:creationId xmlns:a16="http://schemas.microsoft.com/office/drawing/2014/main" id="{420D685F-343D-866D-9DCB-92C04383DB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2" y="1648"/>
              <a:ext cx="1476" cy="1337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IE" altLang="en-US" sz="1800" b="1" dirty="0"/>
                <a:t>Input:</a:t>
              </a:r>
              <a:r>
                <a:rPr lang="en-IE" altLang="en-US" sz="1800" dirty="0"/>
                <a:t> Image</a:t>
              </a:r>
              <a:br>
                <a:rPr lang="en-IE" altLang="en-US" sz="1800" dirty="0"/>
              </a:br>
              <a:r>
                <a:rPr lang="en-IE" altLang="en-US" sz="1800" b="1" dirty="0"/>
                <a:t>Output:</a:t>
              </a:r>
              <a:r>
                <a:rPr lang="en-IE" altLang="en-US" sz="1800" dirty="0"/>
                <a:t> Image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IE" altLang="en-US" sz="1800" b="1" dirty="0"/>
                <a:t>Examples:</a:t>
              </a:r>
              <a:r>
                <a:rPr lang="en-IE" altLang="en-US" sz="1800" dirty="0"/>
                <a:t> Noise removal, image sharpening</a:t>
              </a:r>
              <a:endParaRPr lang="en-US" altLang="en-US" sz="1800" dirty="0"/>
            </a:p>
          </p:txBody>
        </p:sp>
      </p:grpSp>
      <p:grpSp>
        <p:nvGrpSpPr>
          <p:cNvPr id="17" name="Group 11">
            <a:extLst>
              <a:ext uri="{FF2B5EF4-FFF2-40B4-BE49-F238E27FC236}">
                <a16:creationId xmlns:a16="http://schemas.microsoft.com/office/drawing/2014/main" id="{071073B6-4ECC-9016-86A6-764AE205A7DA}"/>
              </a:ext>
            </a:extLst>
          </p:cNvPr>
          <p:cNvGrpSpPr>
            <a:grpSpLocks/>
          </p:cNvGrpSpPr>
          <p:nvPr/>
        </p:nvGrpSpPr>
        <p:grpSpPr bwMode="auto">
          <a:xfrm>
            <a:off x="3275011" y="3342125"/>
            <a:ext cx="2587625" cy="2495550"/>
            <a:chOff x="2142" y="1360"/>
            <a:chExt cx="1476" cy="1572"/>
          </a:xfrm>
          <a:solidFill>
            <a:schemeClr val="bg1">
              <a:lumMod val="95000"/>
            </a:schemeClr>
          </a:solidFill>
        </p:grpSpPr>
        <p:sp>
          <p:nvSpPr>
            <p:cNvPr id="18" name="Text Box 5">
              <a:extLst>
                <a:ext uri="{FF2B5EF4-FFF2-40B4-BE49-F238E27FC236}">
                  <a16:creationId xmlns:a16="http://schemas.microsoft.com/office/drawing/2014/main" id="{821F42B9-49A1-7CC9-3CA1-A512DFFC59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2" y="1360"/>
              <a:ext cx="1476" cy="239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IE" altLang="en-US" sz="1800" b="1" dirty="0"/>
                <a:t>Mid Level Process</a:t>
              </a:r>
              <a:endParaRPr lang="en-US" altLang="en-US" sz="1800" b="1" dirty="0"/>
            </a:p>
          </p:txBody>
        </p:sp>
        <p:sp>
          <p:nvSpPr>
            <p:cNvPr id="19" name="Text Box 9">
              <a:extLst>
                <a:ext uri="{FF2B5EF4-FFF2-40B4-BE49-F238E27FC236}">
                  <a16:creationId xmlns:a16="http://schemas.microsoft.com/office/drawing/2014/main" id="{A5C17B81-18A0-C3D1-A65D-6C755B0F95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2" y="1595"/>
              <a:ext cx="1476" cy="1337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IE" altLang="en-US" sz="1800" b="1"/>
                <a:t>Input:</a:t>
              </a:r>
              <a:r>
                <a:rPr lang="en-IE" altLang="en-US" sz="1800"/>
                <a:t> Image </a:t>
              </a:r>
              <a:br>
                <a:rPr lang="en-IE" altLang="en-US" sz="1800"/>
              </a:br>
              <a:r>
                <a:rPr lang="en-IE" altLang="en-US" sz="1800" b="1"/>
                <a:t>Output:</a:t>
              </a:r>
              <a:r>
                <a:rPr lang="en-IE" altLang="en-US" sz="1800"/>
                <a:t> Attributes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IE" altLang="en-US" sz="1800" b="1"/>
                <a:t>Examples:</a:t>
              </a:r>
              <a:r>
                <a:rPr lang="en-IE" altLang="en-US" sz="1800"/>
                <a:t> Object recognition, segmentation</a:t>
              </a:r>
              <a:endParaRPr lang="en-US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34159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DIP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Early 1920s </a:t>
            </a:r>
          </a:p>
          <a:p>
            <a:pPr lvl="1"/>
            <a:r>
              <a:rPr lang="en-US" dirty="0"/>
              <a:t>Transfer images between Submarines</a:t>
            </a:r>
          </a:p>
          <a:p>
            <a:r>
              <a:rPr lang="en-US" dirty="0"/>
              <a:t>Mid to late 1920s</a:t>
            </a:r>
          </a:p>
          <a:p>
            <a:pPr lvl="1"/>
            <a:r>
              <a:rPr lang="en-US" dirty="0"/>
              <a:t>Improved Images</a:t>
            </a:r>
          </a:p>
          <a:p>
            <a:r>
              <a:rPr lang="en-US" dirty="0"/>
              <a:t>1964</a:t>
            </a:r>
          </a:p>
          <a:p>
            <a:pPr lvl="1"/>
            <a:r>
              <a:rPr lang="en-US" dirty="0"/>
              <a:t> Computers used to improve the quality of  images of the moon taken  by the Ranger 7 probe</a:t>
            </a:r>
          </a:p>
          <a:p>
            <a:r>
              <a:rPr lang="en-US" dirty="0"/>
              <a:t>1979:</a:t>
            </a:r>
          </a:p>
          <a:p>
            <a:pPr lvl="1"/>
            <a:r>
              <a:rPr lang="en-US" dirty="0"/>
              <a:t>Sir Godfrey N. Hounsfield &amp; Prof. Allan M. Cormack share the Nobel Prize in medicine for the  invention of tomography (CAT)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196B5-1534-4DAA-94E6-AABE0CD1472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10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Enhancement</a:t>
            </a:r>
          </a:p>
        </p:txBody>
      </p: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3557588" y="3584575"/>
            <a:ext cx="4865687" cy="2117725"/>
            <a:chOff x="1695" y="2986"/>
            <a:chExt cx="3065" cy="1334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80" r="40210" b="50188"/>
            <a:stretch>
              <a:fillRect/>
            </a:stretch>
          </p:blipFill>
          <p:spPr bwMode="auto">
            <a:xfrm>
              <a:off x="1695" y="2991"/>
              <a:ext cx="1321" cy="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715" t="49875"/>
            <a:stretch>
              <a:fillRect/>
            </a:stretch>
          </p:blipFill>
          <p:spPr bwMode="auto">
            <a:xfrm>
              <a:off x="3423" y="2986"/>
              <a:ext cx="1337" cy="1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AutoShape 10"/>
            <p:cNvSpPr>
              <a:spLocks noChangeArrowheads="1"/>
            </p:cNvSpPr>
            <p:nvPr/>
          </p:nvSpPr>
          <p:spPr bwMode="auto">
            <a:xfrm>
              <a:off x="3053" y="3542"/>
              <a:ext cx="343" cy="222"/>
            </a:xfrm>
            <a:prstGeom prst="rightArrow">
              <a:avLst>
                <a:gd name="adj1" fmla="val 50000"/>
                <a:gd name="adj2" fmla="val 38626"/>
              </a:avLst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>
                <a:latin typeface="Cambria" pitchFamily="18" charset="0"/>
              </a:endParaRPr>
            </a:p>
          </p:txBody>
        </p:sp>
      </p:grpSp>
      <p:grpSp>
        <p:nvGrpSpPr>
          <p:cNvPr id="8" name="Group 13"/>
          <p:cNvGrpSpPr>
            <a:grpSpLocks/>
          </p:cNvGrpSpPr>
          <p:nvPr/>
        </p:nvGrpSpPr>
        <p:grpSpPr bwMode="auto">
          <a:xfrm>
            <a:off x="3732213" y="1701800"/>
            <a:ext cx="4497387" cy="1873250"/>
            <a:chOff x="1805" y="1810"/>
            <a:chExt cx="2833" cy="1180"/>
          </a:xfrm>
        </p:grpSpPr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150" b="29172"/>
            <a:stretch>
              <a:fillRect/>
            </a:stretch>
          </p:blipFill>
          <p:spPr bwMode="auto">
            <a:xfrm>
              <a:off x="1805" y="1810"/>
              <a:ext cx="1231" cy="1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76" r="224" b="29172"/>
            <a:stretch>
              <a:fillRect/>
            </a:stretch>
          </p:blipFill>
          <p:spPr bwMode="auto">
            <a:xfrm>
              <a:off x="3423" y="1810"/>
              <a:ext cx="1215" cy="1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AutoShape 11"/>
            <p:cNvSpPr>
              <a:spLocks noChangeArrowheads="1"/>
            </p:cNvSpPr>
            <p:nvPr/>
          </p:nvSpPr>
          <p:spPr bwMode="auto">
            <a:xfrm>
              <a:off x="3054" y="2289"/>
              <a:ext cx="343" cy="222"/>
            </a:xfrm>
            <a:prstGeom prst="rightArrow">
              <a:avLst>
                <a:gd name="adj1" fmla="val 50000"/>
                <a:gd name="adj2" fmla="val 38626"/>
              </a:avLst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dirty="0">
                <a:latin typeface="Cambria" pitchFamily="18" charset="0"/>
              </a:endParaRPr>
            </a:p>
          </p:txBody>
        </p:sp>
      </p:grpSp>
      <p:grpSp>
        <p:nvGrpSpPr>
          <p:cNvPr id="12" name="Group 16"/>
          <p:cNvGrpSpPr>
            <a:grpSpLocks/>
          </p:cNvGrpSpPr>
          <p:nvPr/>
        </p:nvGrpSpPr>
        <p:grpSpPr bwMode="auto">
          <a:xfrm>
            <a:off x="849313" y="1754188"/>
            <a:ext cx="2555875" cy="3946525"/>
            <a:chOff x="535" y="1813"/>
            <a:chExt cx="1610" cy="2486"/>
          </a:xfrm>
        </p:grpSpPr>
        <p:pic>
          <p:nvPicPr>
            <p:cNvPr id="13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216" b="51291"/>
            <a:stretch>
              <a:fillRect/>
            </a:stretch>
          </p:blipFill>
          <p:spPr bwMode="auto">
            <a:xfrm>
              <a:off x="545" y="1813"/>
              <a:ext cx="1589" cy="10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58" t="48575" r="20232" b="2271"/>
            <a:stretch>
              <a:fillRect/>
            </a:stretch>
          </p:blipFill>
          <p:spPr bwMode="auto">
            <a:xfrm>
              <a:off x="535" y="3195"/>
              <a:ext cx="1610" cy="1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AutoShape 15"/>
            <p:cNvSpPr>
              <a:spLocks noChangeArrowheads="1"/>
            </p:cNvSpPr>
            <p:nvPr/>
          </p:nvSpPr>
          <p:spPr bwMode="auto">
            <a:xfrm>
              <a:off x="1198" y="2941"/>
              <a:ext cx="283" cy="252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2">
                <a:alpha val="89803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en-GB" dirty="0">
                <a:latin typeface="Cambria" pitchFamily="18" charset="0"/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762000" y="5722035"/>
            <a:ext cx="464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ambria" pitchFamily="18" charset="0"/>
              </a:rPr>
              <a:t>Images taken from Gonzalez &amp; Woods, Digital Image Processing (2002)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196B5-1534-4DAA-94E6-AABE0CD147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717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Hubble Images</a:t>
            </a:r>
          </a:p>
        </p:txBody>
      </p:sp>
      <p:pic>
        <p:nvPicPr>
          <p:cNvPr id="5" name="Picture 7" descr="GPN-2002-00006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7799"/>
            <a:ext cx="6781800" cy="3633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762000" y="5722035"/>
            <a:ext cx="464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ambria" pitchFamily="18" charset="0"/>
              </a:rPr>
              <a:t>Images taken from Gonzalez &amp; Woods, Digital Image Processing (2002)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196B5-1534-4DAA-94E6-AABE0CD1472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804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Artistic images</a:t>
            </a:r>
          </a:p>
        </p:txBody>
      </p:sp>
      <p:pic>
        <p:nvPicPr>
          <p:cNvPr id="4" name="Picture 9" descr="gump_nixon_m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524000"/>
            <a:ext cx="3810000" cy="22436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0"/>
            <a:ext cx="3196719" cy="228600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717" y="4228070"/>
            <a:ext cx="2748028" cy="190500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3739931" y="3914001"/>
            <a:ext cx="1371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ambria" pitchFamily="18" charset="0"/>
              </a:rPr>
              <a:t>www.google.com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196B5-1534-4DAA-94E6-AABE0CD1472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15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Medical Image Processing</a:t>
            </a:r>
          </a:p>
        </p:txBody>
      </p:sp>
      <p:pic>
        <p:nvPicPr>
          <p:cNvPr id="8" name="Picture 4" descr="0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70" b="7060"/>
          <a:stretch>
            <a:fillRect/>
          </a:stretch>
        </p:blipFill>
        <p:spPr bwMode="auto">
          <a:xfrm>
            <a:off x="4922044" y="2479676"/>
            <a:ext cx="3281363" cy="250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0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30"/>
          <a:stretch>
            <a:fillRect/>
          </a:stretch>
        </p:blipFill>
        <p:spPr bwMode="auto">
          <a:xfrm>
            <a:off x="1021557" y="2479676"/>
            <a:ext cx="3281362" cy="250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935832" y="4846638"/>
            <a:ext cx="3454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600">
                <a:latin typeface="Times New Roman" pitchFamily="-110" charset="0"/>
              </a:rPr>
              <a:t>Original MRI Image of a Dog Heart</a:t>
            </a: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4836319" y="4903788"/>
            <a:ext cx="3454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600">
                <a:latin typeface="Times New Roman" pitchFamily="-110" charset="0"/>
              </a:rPr>
              <a:t>Edge Detection Image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59657" y="5423496"/>
            <a:ext cx="464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ambria" pitchFamily="18" charset="0"/>
              </a:rPr>
              <a:t>Images taken from Gonzalez &amp; Woods, Digital Image Processing (2002)</a:t>
            </a:r>
            <a:r>
              <a:rPr lang="en-IE" sz="1200" dirty="0">
                <a:latin typeface="Cambria" pitchFamily="18" charset="0"/>
              </a:rPr>
              <a:t>)</a:t>
            </a:r>
            <a:endParaRPr lang="en-US" sz="1200" dirty="0">
              <a:latin typeface="Cambria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196B5-1534-4DAA-94E6-AABE0CD147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941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GIS &amp; Remote Sensing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95"/>
          <a:stretch>
            <a:fillRect/>
          </a:stretch>
        </p:blipFill>
        <p:spPr bwMode="auto">
          <a:xfrm>
            <a:off x="252413" y="1828800"/>
            <a:ext cx="5135562" cy="264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04"/>
          <a:stretch>
            <a:fillRect/>
          </a:stretch>
        </p:blipFill>
        <p:spPr bwMode="auto">
          <a:xfrm>
            <a:off x="5826125" y="1706562"/>
            <a:ext cx="2898775" cy="288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496094" y="4471987"/>
            <a:ext cx="464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ambria" pitchFamily="18" charset="0"/>
              </a:rPr>
              <a:t>Images taken from Gonzalez &amp; Woods, Digital Image Processing (2002)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196B5-1534-4DAA-94E6-AABE0CD1472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702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Industry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2" b="30838"/>
          <a:stretch/>
        </p:blipFill>
        <p:spPr bwMode="auto">
          <a:xfrm>
            <a:off x="1555428" y="1778321"/>
            <a:ext cx="5226372" cy="3604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33548" y="5561013"/>
            <a:ext cx="464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ambria" pitchFamily="18" charset="0"/>
              </a:rPr>
              <a:t>Images taken from Gonzalez &amp; Woods, Digital Image Processing (2002)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196B5-1534-4DAA-94E6-AABE0CD1472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980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provide the knowledge on Images and its representation, types and manipulations.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196B5-1534-4DAA-94E6-AABE0CD147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967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Law and Crime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13" r="19791"/>
          <a:stretch>
            <a:fillRect/>
          </a:stretch>
        </p:blipFill>
        <p:spPr bwMode="auto">
          <a:xfrm>
            <a:off x="990600" y="1600200"/>
            <a:ext cx="3898900" cy="303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70"/>
          <a:stretch>
            <a:fillRect/>
          </a:stretch>
        </p:blipFill>
        <p:spPr bwMode="auto">
          <a:xfrm>
            <a:off x="5562600" y="1925638"/>
            <a:ext cx="2609850" cy="238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066800" y="4752201"/>
            <a:ext cx="464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ambria" pitchFamily="18" charset="0"/>
              </a:rPr>
              <a:t>Images taken from Gonzalez &amp; Woods, Digital Image Processing (2002)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196B5-1534-4DAA-94E6-AABE0CD1472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17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Biometrics</a:t>
            </a:r>
          </a:p>
        </p:txBody>
      </p:sp>
      <p:pic>
        <p:nvPicPr>
          <p:cNvPr id="4" name="Picture 4" descr="bi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133600"/>
            <a:ext cx="6934200" cy="387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196B5-1534-4DAA-94E6-AABE0CD1472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31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Computer Interaction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3" y="1981200"/>
            <a:ext cx="3125787" cy="256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020" y="1981199"/>
            <a:ext cx="3584993" cy="256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14600" y="4877206"/>
            <a:ext cx="1371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ambria" pitchFamily="18" charset="0"/>
              </a:rPr>
              <a:t>www.google.com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196B5-1534-4DAA-94E6-AABE0CD1472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162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Stages</a:t>
            </a:r>
          </a:p>
        </p:txBody>
      </p:sp>
      <p:sp>
        <p:nvSpPr>
          <p:cNvPr id="4" name="Rectangle 19"/>
          <p:cNvSpPr>
            <a:spLocks noChangeArrowheads="1"/>
          </p:cNvSpPr>
          <p:nvPr/>
        </p:nvSpPr>
        <p:spPr bwMode="auto">
          <a:xfrm>
            <a:off x="550863" y="370840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dirty="0">
                <a:latin typeface="Cambria" pitchFamily="18" charset="0"/>
              </a:rPr>
              <a:t>Image Acquisition</a:t>
            </a:r>
            <a:endParaRPr lang="en-US" dirty="0">
              <a:latin typeface="Cambria" pitchFamily="18" charset="0"/>
            </a:endParaRPr>
          </a:p>
        </p:txBody>
      </p:sp>
      <p:sp>
        <p:nvSpPr>
          <p:cNvPr id="5" name="Rectangle 20"/>
          <p:cNvSpPr>
            <a:spLocks noChangeArrowheads="1"/>
          </p:cNvSpPr>
          <p:nvPr/>
        </p:nvSpPr>
        <p:spPr bwMode="auto">
          <a:xfrm>
            <a:off x="2532063" y="1372393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dirty="0">
                <a:latin typeface="Cambria" pitchFamily="18" charset="0"/>
              </a:rPr>
              <a:t>Image Restoration</a:t>
            </a:r>
            <a:endParaRPr lang="en-US" dirty="0">
              <a:latin typeface="Cambria" pitchFamily="18" charset="0"/>
            </a:endParaRPr>
          </a:p>
        </p:txBody>
      </p:sp>
      <p:sp>
        <p:nvSpPr>
          <p:cNvPr id="6" name="Rectangle 21"/>
          <p:cNvSpPr>
            <a:spLocks noChangeArrowheads="1"/>
          </p:cNvSpPr>
          <p:nvPr/>
        </p:nvSpPr>
        <p:spPr bwMode="auto">
          <a:xfrm>
            <a:off x="4910138" y="137160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dirty="0">
                <a:latin typeface="Cambria" pitchFamily="18" charset="0"/>
              </a:rPr>
              <a:t>Morphological Processing</a:t>
            </a:r>
            <a:endParaRPr lang="en-US" dirty="0">
              <a:latin typeface="Cambria" pitchFamily="18" charset="0"/>
            </a:endParaRPr>
          </a:p>
        </p:txBody>
      </p:sp>
      <p:sp>
        <p:nvSpPr>
          <p:cNvPr id="7" name="Rectangle 22"/>
          <p:cNvSpPr>
            <a:spLocks noChangeArrowheads="1"/>
          </p:cNvSpPr>
          <p:nvPr/>
        </p:nvSpPr>
        <p:spPr bwMode="auto">
          <a:xfrm>
            <a:off x="6877050" y="258445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dirty="0">
                <a:latin typeface="Cambria" pitchFamily="18" charset="0"/>
              </a:rPr>
              <a:t>Segmentation</a:t>
            </a:r>
            <a:endParaRPr lang="en-US" dirty="0">
              <a:latin typeface="Cambria" pitchFamily="18" charset="0"/>
            </a:endParaRPr>
          </a:p>
        </p:txBody>
      </p:sp>
      <p:sp>
        <p:nvSpPr>
          <p:cNvPr id="8" name="Rectangle 23"/>
          <p:cNvSpPr>
            <a:spLocks noChangeArrowheads="1"/>
          </p:cNvSpPr>
          <p:nvPr/>
        </p:nvSpPr>
        <p:spPr bwMode="auto">
          <a:xfrm>
            <a:off x="6877050" y="483235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700" dirty="0">
                <a:latin typeface="Cambria" pitchFamily="18" charset="0"/>
              </a:rPr>
              <a:t>Representation &amp; Description</a:t>
            </a:r>
            <a:endParaRPr lang="en-US" sz="1700" dirty="0">
              <a:latin typeface="Cambria" pitchFamily="18" charset="0"/>
            </a:endParaRPr>
          </a:p>
        </p:txBody>
      </p:sp>
      <p:sp>
        <p:nvSpPr>
          <p:cNvPr id="9" name="Rectangle 24"/>
          <p:cNvSpPr>
            <a:spLocks noChangeArrowheads="1"/>
          </p:cNvSpPr>
          <p:nvPr/>
        </p:nvSpPr>
        <p:spPr bwMode="auto">
          <a:xfrm>
            <a:off x="550863" y="258445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dirty="0">
                <a:latin typeface="Cambria" pitchFamily="18" charset="0"/>
              </a:rPr>
              <a:t>Image Enhancement</a:t>
            </a:r>
            <a:endParaRPr lang="en-US" dirty="0">
              <a:latin typeface="Cambria" pitchFamily="18" charset="0"/>
            </a:endParaRPr>
          </a:p>
        </p:txBody>
      </p:sp>
      <p:sp>
        <p:nvSpPr>
          <p:cNvPr id="10" name="Rectangle 25"/>
          <p:cNvSpPr>
            <a:spLocks noChangeArrowheads="1"/>
          </p:cNvSpPr>
          <p:nvPr/>
        </p:nvSpPr>
        <p:spPr bwMode="auto">
          <a:xfrm>
            <a:off x="6877050" y="370840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700" dirty="0">
                <a:latin typeface="Cambria" pitchFamily="18" charset="0"/>
              </a:rPr>
              <a:t>Object Recognition</a:t>
            </a:r>
            <a:endParaRPr lang="en-US" sz="1700" dirty="0">
              <a:latin typeface="Cambria" pitchFamily="18" charset="0"/>
            </a:endParaRPr>
          </a:p>
        </p:txBody>
      </p:sp>
      <p:sp>
        <p:nvSpPr>
          <p:cNvPr id="11" name="Text Box 26"/>
          <p:cNvSpPr txBox="1">
            <a:spLocks noChangeArrowheads="1"/>
          </p:cNvSpPr>
          <p:nvPr/>
        </p:nvSpPr>
        <p:spPr bwMode="auto">
          <a:xfrm>
            <a:off x="455613" y="5064125"/>
            <a:ext cx="1885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IE" sz="1800" dirty="0">
                <a:latin typeface="Cambria" pitchFamily="18" charset="0"/>
              </a:rPr>
              <a:t>Problem Domain</a:t>
            </a:r>
            <a:endParaRPr lang="en-US" sz="1800" dirty="0">
              <a:latin typeface="Cambria" pitchFamily="18" charset="0"/>
            </a:endParaRPr>
          </a:p>
        </p:txBody>
      </p:sp>
      <p:cxnSp>
        <p:nvCxnSpPr>
          <p:cNvPr id="12" name="AutoShape 27"/>
          <p:cNvCxnSpPr>
            <a:cxnSpLocks noChangeShapeType="1"/>
            <a:stCxn id="11" idx="0"/>
            <a:endCxn id="4" idx="2"/>
          </p:cNvCxnSpPr>
          <p:nvPr/>
        </p:nvCxnSpPr>
        <p:spPr bwMode="auto">
          <a:xfrm rot="16200000">
            <a:off x="1135857" y="4801394"/>
            <a:ext cx="525462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AutoShape 28"/>
          <p:cNvCxnSpPr>
            <a:cxnSpLocks noChangeShapeType="1"/>
            <a:stCxn id="4" idx="0"/>
            <a:endCxn id="9" idx="2"/>
          </p:cNvCxnSpPr>
          <p:nvPr/>
        </p:nvCxnSpPr>
        <p:spPr bwMode="auto">
          <a:xfrm rot="16200000">
            <a:off x="1251744" y="3561557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AutoShape 29"/>
          <p:cNvCxnSpPr>
            <a:cxnSpLocks noChangeShapeType="1"/>
            <a:stCxn id="10" idx="2"/>
            <a:endCxn id="8" idx="0"/>
          </p:cNvCxnSpPr>
          <p:nvPr/>
        </p:nvCxnSpPr>
        <p:spPr bwMode="auto">
          <a:xfrm rot="5400000">
            <a:off x="7577931" y="4685507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AutoShape 30"/>
          <p:cNvCxnSpPr>
            <a:cxnSpLocks noChangeShapeType="1"/>
            <a:stCxn id="7" idx="2"/>
            <a:endCxn id="10" idx="0"/>
          </p:cNvCxnSpPr>
          <p:nvPr/>
        </p:nvCxnSpPr>
        <p:spPr bwMode="auto">
          <a:xfrm rot="5400000">
            <a:off x="7577931" y="3561557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AutoShape 31"/>
          <p:cNvCxnSpPr>
            <a:cxnSpLocks noChangeShapeType="1"/>
            <a:stCxn id="6" idx="3"/>
            <a:endCxn id="7" idx="0"/>
          </p:cNvCxnSpPr>
          <p:nvPr/>
        </p:nvCxnSpPr>
        <p:spPr bwMode="auto">
          <a:xfrm>
            <a:off x="6605588" y="1787525"/>
            <a:ext cx="1119187" cy="79692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AutoShape 32"/>
          <p:cNvCxnSpPr>
            <a:cxnSpLocks noChangeShapeType="1"/>
            <a:stCxn id="5" idx="3"/>
            <a:endCxn id="6" idx="1"/>
          </p:cNvCxnSpPr>
          <p:nvPr/>
        </p:nvCxnSpPr>
        <p:spPr bwMode="auto">
          <a:xfrm flipV="1">
            <a:off x="4227513" y="1786732"/>
            <a:ext cx="682625" cy="79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AutoShape 33"/>
          <p:cNvCxnSpPr>
            <a:cxnSpLocks noChangeShapeType="1"/>
            <a:stCxn id="9" idx="0"/>
            <a:endCxn id="5" idx="1"/>
          </p:cNvCxnSpPr>
          <p:nvPr/>
        </p:nvCxnSpPr>
        <p:spPr bwMode="auto">
          <a:xfrm rot="5400000" flipH="1" flipV="1">
            <a:off x="1566863" y="1619251"/>
            <a:ext cx="796925" cy="113347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Rectangle 35"/>
          <p:cNvSpPr>
            <a:spLocks noChangeArrowheads="1"/>
          </p:cNvSpPr>
          <p:nvPr/>
        </p:nvSpPr>
        <p:spPr bwMode="auto">
          <a:xfrm>
            <a:off x="2565400" y="5484813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dirty="0">
                <a:latin typeface="Cambria" pitchFamily="18" charset="0"/>
              </a:rPr>
              <a:t>Colour Image Processing</a:t>
            </a:r>
            <a:endParaRPr lang="en-US" dirty="0">
              <a:latin typeface="Cambria" pitchFamily="18" charset="0"/>
            </a:endParaRPr>
          </a:p>
        </p:txBody>
      </p:sp>
      <p:sp>
        <p:nvSpPr>
          <p:cNvPr id="20" name="Rectangle 36"/>
          <p:cNvSpPr>
            <a:spLocks noChangeArrowheads="1"/>
          </p:cNvSpPr>
          <p:nvPr/>
        </p:nvSpPr>
        <p:spPr bwMode="auto">
          <a:xfrm>
            <a:off x="4808538" y="5484813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dirty="0">
                <a:latin typeface="Cambria" pitchFamily="18" charset="0"/>
              </a:rPr>
              <a:t>Image Compression</a:t>
            </a:r>
            <a:endParaRPr lang="en-US" dirty="0">
              <a:latin typeface="Cambria" pitchFamily="18" charset="0"/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196B5-1534-4DAA-94E6-AABE0CD1472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10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 Acquisition</a:t>
            </a:r>
          </a:p>
        </p:txBody>
      </p:sp>
      <p:pic>
        <p:nvPicPr>
          <p:cNvPr id="4" name="Picture 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98"/>
          <a:stretch>
            <a:fillRect/>
          </a:stretch>
        </p:blipFill>
        <p:spPr bwMode="auto">
          <a:xfrm>
            <a:off x="1828800" y="2057400"/>
            <a:ext cx="5532429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104900" y="5257800"/>
            <a:ext cx="464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ambria" pitchFamily="18" charset="0"/>
              </a:rPr>
              <a:t>Images taken from Gonzalez &amp; Woods, Digital Image Processing (2002)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196B5-1534-4DAA-94E6-AABE0CD1472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920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 Enhancement</a:t>
            </a:r>
          </a:p>
        </p:txBody>
      </p:sp>
      <p:pic>
        <p:nvPicPr>
          <p:cNvPr id="4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1" t="1314" r="19798" b="50453"/>
          <a:stretch>
            <a:fillRect/>
          </a:stretch>
        </p:blipFill>
        <p:spPr bwMode="auto">
          <a:xfrm>
            <a:off x="685800" y="2256125"/>
            <a:ext cx="2832440" cy="27987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" t="50766" r="59975"/>
          <a:stretch>
            <a:fillRect/>
          </a:stretch>
        </p:blipFill>
        <p:spPr bwMode="auto">
          <a:xfrm>
            <a:off x="5160564" y="2314574"/>
            <a:ext cx="2785269" cy="28549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066800" y="5257800"/>
            <a:ext cx="464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ambria" pitchFamily="18" charset="0"/>
              </a:rPr>
              <a:t>Images taken from Gonzalez &amp; Woods, Digital Image Processing (2002)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196B5-1534-4DAA-94E6-AABE0CD1472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676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Restoration</a:t>
            </a:r>
          </a:p>
        </p:txBody>
      </p:sp>
      <p:pic>
        <p:nvPicPr>
          <p:cNvPr id="4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32" t="50377" r="21088"/>
          <a:stretch>
            <a:fillRect/>
          </a:stretch>
        </p:blipFill>
        <p:spPr bwMode="auto">
          <a:xfrm>
            <a:off x="5143500" y="3505200"/>
            <a:ext cx="3124200" cy="23804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66" b="50418"/>
          <a:stretch>
            <a:fillRect/>
          </a:stretch>
        </p:blipFill>
        <p:spPr bwMode="auto">
          <a:xfrm>
            <a:off x="762000" y="1447800"/>
            <a:ext cx="3169151" cy="23783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66725" y="4267200"/>
            <a:ext cx="464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ambria" pitchFamily="18" charset="0"/>
              </a:rPr>
              <a:t>Images taken from Gonzalez &amp; Woods, Digital Image Processing (2002)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196B5-1534-4DAA-94E6-AABE0CD1472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36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Morphological Processing</a:t>
            </a:r>
          </a:p>
        </p:txBody>
      </p:sp>
      <p:pic>
        <p:nvPicPr>
          <p:cNvPr id="4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70"/>
          <a:stretch>
            <a:fillRect/>
          </a:stretch>
        </p:blipFill>
        <p:spPr bwMode="auto">
          <a:xfrm>
            <a:off x="2514600" y="1676400"/>
            <a:ext cx="4191000" cy="3831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143000" y="5507896"/>
            <a:ext cx="464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ambria" pitchFamily="18" charset="0"/>
              </a:rPr>
              <a:t>Images taken from Gonzalez &amp; Woods, Digital Image Processing (2002)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196B5-1534-4DAA-94E6-AABE0CD1472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057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</a:t>
            </a:r>
          </a:p>
        </p:txBody>
      </p:sp>
      <p:pic>
        <p:nvPicPr>
          <p:cNvPr id="4" name="Picture 21"/>
          <p:cNvPicPr>
            <a:picLocks noChangeAspect="1" noChangeArrowheads="1"/>
          </p:cNvPicPr>
          <p:nvPr/>
        </p:nvPicPr>
        <p:blipFill>
          <a:blip r:embed="rId3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20"/>
          <a:stretch>
            <a:fillRect/>
          </a:stretch>
        </p:blipFill>
        <p:spPr bwMode="auto">
          <a:xfrm>
            <a:off x="2133600" y="1752600"/>
            <a:ext cx="3349625" cy="306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66800" y="5257800"/>
            <a:ext cx="464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ambria" pitchFamily="18" charset="0"/>
              </a:rPr>
              <a:t>Images taken from Gonzalez &amp; Woods, Digital Image Processing (2002)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196B5-1534-4DAA-94E6-AABE0CD1472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867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Recognition</a:t>
            </a:r>
          </a:p>
        </p:txBody>
      </p:sp>
      <p:pic>
        <p:nvPicPr>
          <p:cNvPr id="4" name="Picture 21"/>
          <p:cNvPicPr>
            <a:picLocks noChangeAspect="1" noChangeArrowheads="1"/>
          </p:cNvPicPr>
          <p:nvPr/>
        </p:nvPicPr>
        <p:blipFill>
          <a:blip r:embed="rId3">
            <a:lum bright="-6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7"/>
          <a:stretch>
            <a:fillRect/>
          </a:stretch>
        </p:blipFill>
        <p:spPr bwMode="auto">
          <a:xfrm>
            <a:off x="533400" y="2133600"/>
            <a:ext cx="3447386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http://www.cs.nyu.edu/~yann/research/norb/screendump-20040621-232517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6" t="5940" r="2737" b="5446"/>
          <a:stretch/>
        </p:blipFill>
        <p:spPr bwMode="auto">
          <a:xfrm>
            <a:off x="4533900" y="1852612"/>
            <a:ext cx="3533775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819400" y="5262562"/>
            <a:ext cx="1371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ambria" pitchFamily="18" charset="0"/>
              </a:rPr>
              <a:t>www.google.com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196B5-1534-4DAA-94E6-AABE0CD1472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317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 the end of the course, the students will be able to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describe Image representation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perform Basic Operation on images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perform Enhancement in images using filters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perform Extraction and Processing the Region of Interest (ROI)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196B5-1534-4DAA-94E6-AABE0CD147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24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&amp; Description</a:t>
            </a:r>
          </a:p>
        </p:txBody>
      </p:sp>
      <p:pic>
        <p:nvPicPr>
          <p:cNvPr id="4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02"/>
          <a:stretch>
            <a:fillRect/>
          </a:stretch>
        </p:blipFill>
        <p:spPr bwMode="auto">
          <a:xfrm>
            <a:off x="2590800" y="1676400"/>
            <a:ext cx="3498850" cy="4130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71600" y="5806928"/>
            <a:ext cx="464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ambria" pitchFamily="18" charset="0"/>
              </a:rPr>
              <a:t>Images taken from Gonzalez &amp; Woods, Digital Image Processing (2002)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196B5-1534-4DAA-94E6-AABE0CD1472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35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Compression</a:t>
            </a:r>
          </a:p>
        </p:txBody>
      </p:sp>
      <p:pic>
        <p:nvPicPr>
          <p:cNvPr id="4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752600"/>
            <a:ext cx="3916363" cy="3707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143000" y="5562600"/>
            <a:ext cx="1371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ambria" pitchFamily="18" charset="0"/>
              </a:rPr>
              <a:t>www.google.com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196B5-1534-4DAA-94E6-AABE0CD1472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4668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Colour</a:t>
            </a:r>
            <a:r>
              <a:rPr lang="en-US" dirty="0"/>
              <a:t> Image Processing</a:t>
            </a:r>
          </a:p>
        </p:txBody>
      </p:sp>
      <p:pic>
        <p:nvPicPr>
          <p:cNvPr id="4" name="Picture 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92"/>
          <a:stretch>
            <a:fillRect/>
          </a:stretch>
        </p:blipFill>
        <p:spPr bwMode="auto">
          <a:xfrm>
            <a:off x="1600200" y="2286000"/>
            <a:ext cx="5567430" cy="266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143000" y="5181600"/>
            <a:ext cx="464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ambria" pitchFamily="18" charset="0"/>
              </a:rPr>
              <a:t>Images taken from Gonzalez &amp; Woods, Digital Image Processing (2002)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196B5-1534-4DAA-94E6-AABE0CD1472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76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an Image</a:t>
            </a:r>
          </a:p>
          <a:p>
            <a:r>
              <a:rPr lang="en-US" dirty="0"/>
              <a:t>What is DIP</a:t>
            </a:r>
          </a:p>
          <a:p>
            <a:r>
              <a:rPr lang="en-US" dirty="0"/>
              <a:t>Application of DIP</a:t>
            </a:r>
          </a:p>
          <a:p>
            <a:r>
              <a:rPr lang="en-US" dirty="0"/>
              <a:t>Key Stages</a:t>
            </a:r>
          </a:p>
          <a:p>
            <a:r>
              <a:rPr lang="en-US" dirty="0"/>
              <a:t>Example for Each Stages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196B5-1534-4DAA-94E6-AABE0CD1472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503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Book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667000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dirty="0"/>
              <a:t>Rafael C. Gonzalez &amp; Richard E. Woods , 2009, “</a:t>
            </a:r>
            <a:r>
              <a:rPr lang="en-US" b="1" dirty="0"/>
              <a:t>Digital Image Processing using </a:t>
            </a:r>
            <a:r>
              <a:rPr lang="en-US" b="1" dirty="0" err="1"/>
              <a:t>Matlab</a:t>
            </a:r>
            <a:r>
              <a:rPr lang="en-US" dirty="0"/>
              <a:t>”, 2</a:t>
            </a:r>
            <a:r>
              <a:rPr lang="en-US" baseline="30000" dirty="0"/>
              <a:t>nd</a:t>
            </a:r>
            <a:r>
              <a:rPr lang="en-US" dirty="0"/>
              <a:t> Edition, </a:t>
            </a:r>
            <a:r>
              <a:rPr lang="en-US" dirty="0" err="1"/>
              <a:t>Gatesmark</a:t>
            </a:r>
            <a:r>
              <a:rPr lang="en-US" dirty="0"/>
              <a:t> Publishing, </a:t>
            </a:r>
          </a:p>
          <a:p>
            <a:pPr algn="just"/>
            <a:r>
              <a:rPr lang="en-US" dirty="0"/>
              <a:t>Rafael C. Gonzalez &amp; Richard E. Woods , 2007 , “</a:t>
            </a:r>
            <a:r>
              <a:rPr lang="en-US" b="1" dirty="0"/>
              <a:t>Digital Image Processing</a:t>
            </a:r>
            <a:r>
              <a:rPr lang="en-US" dirty="0"/>
              <a:t>”, 3</a:t>
            </a:r>
            <a:r>
              <a:rPr lang="en-US" baseline="30000" dirty="0"/>
              <a:t>rd</a:t>
            </a:r>
            <a:r>
              <a:rPr lang="en-US" dirty="0"/>
              <a:t> Edition, Prentice Hall</a:t>
            </a:r>
          </a:p>
          <a:p>
            <a:endParaRPr lang="en-US" dirty="0"/>
          </a:p>
        </p:txBody>
      </p:sp>
      <p:sp>
        <p:nvSpPr>
          <p:cNvPr id="4" name="AutoShape 2" descr="Image result for digital image processing using matlab 2nd edi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mbria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1" y="4343400"/>
            <a:ext cx="1387548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 descr="http://ecx.images-amazon.com/images/I/5191B5zqR8L._AC_UL320_SR232,32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495800"/>
            <a:ext cx="1325880" cy="182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196B5-1534-4DAA-94E6-AABE0CD147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366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Digital image?</a:t>
            </a:r>
          </a:p>
          <a:p>
            <a:r>
              <a:rPr lang="en-US" dirty="0"/>
              <a:t>Digital image processing?</a:t>
            </a:r>
          </a:p>
          <a:p>
            <a:r>
              <a:rPr lang="en-US" dirty="0"/>
              <a:t>History of digital image processing</a:t>
            </a:r>
          </a:p>
          <a:p>
            <a:r>
              <a:rPr lang="en-US" dirty="0"/>
              <a:t>Examples of digital image processing</a:t>
            </a:r>
          </a:p>
          <a:p>
            <a:r>
              <a:rPr lang="en-US" dirty="0"/>
              <a:t>Key stages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196B5-1534-4DAA-94E6-AABE0CD147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059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8458200" cy="4572000"/>
          </a:xfrm>
        </p:spPr>
        <p:txBody>
          <a:bodyPr>
            <a:normAutofit/>
          </a:bodyPr>
          <a:lstStyle/>
          <a:p>
            <a:r>
              <a:rPr lang="en-IE" i="1" dirty="0"/>
              <a:t>“One picture is worth more than ten thousand words”</a:t>
            </a:r>
            <a:br>
              <a:rPr lang="en-IE" i="1" dirty="0"/>
            </a:br>
            <a:r>
              <a:rPr lang="en-IE" i="1" dirty="0"/>
              <a:t>                                           </a:t>
            </a:r>
            <a:br>
              <a:rPr lang="en-IE" i="1" dirty="0"/>
            </a:br>
            <a:r>
              <a:rPr lang="en-IE" i="1" dirty="0"/>
              <a:t>                                           </a:t>
            </a:r>
            <a:r>
              <a:rPr lang="en-IE" dirty="0"/>
              <a:t>Anonymous</a:t>
            </a:r>
            <a:br>
              <a:rPr lang="en-IE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196B5-1534-4DAA-94E6-AABE0CD1472A}" type="slidenum">
              <a:rPr lang="en-US" smtClean="0"/>
              <a:t>6</a:t>
            </a:fld>
            <a:endParaRPr lang="en-US"/>
          </a:p>
        </p:txBody>
      </p:sp>
      <p:pic>
        <p:nvPicPr>
          <p:cNvPr id="3074" name="Picture 2" descr="Image result for nigerian kid and haw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971800"/>
            <a:ext cx="4570572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57200" y="6123195"/>
            <a:ext cx="4648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ambria" pitchFamily="18" charset="0"/>
              </a:rPr>
              <a:t>www.google.com</a:t>
            </a:r>
          </a:p>
        </p:txBody>
      </p:sp>
    </p:spTree>
    <p:extLst>
      <p:ext uri="{BB962C8B-B14F-4D97-AF65-F5344CB8AC3E}">
        <p14:creationId xmlns:p14="http://schemas.microsoft.com/office/powerpoint/2010/main" val="800542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A digital image is a representation of a two-dimensional image as a finite set of digital values, called picture elements or pixels</a:t>
            </a:r>
          </a:p>
          <a:p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75"/>
          <a:stretch>
            <a:fillRect/>
          </a:stretch>
        </p:blipFill>
        <p:spPr bwMode="auto">
          <a:xfrm>
            <a:off x="2133600" y="3375916"/>
            <a:ext cx="4857750" cy="2747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62000" y="6123196"/>
            <a:ext cx="464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ambria" pitchFamily="18" charset="0"/>
              </a:rPr>
              <a:t>Images taken from Gonzalez &amp; Woods, Digital Image Processing (2002)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196B5-1534-4DAA-94E6-AABE0CD147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738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29625" cy="4525963"/>
          </a:xfrm>
        </p:spPr>
        <p:txBody>
          <a:bodyPr/>
          <a:lstStyle/>
          <a:p>
            <a:r>
              <a:rPr lang="en-US" dirty="0"/>
              <a:t>Pixel values typically represent gray levels, colours, opacities etc.</a:t>
            </a:r>
          </a:p>
          <a:p>
            <a:r>
              <a:rPr lang="en-US" dirty="0"/>
              <a:t>Digitization implies that a digital image is an approximation of a real scene</a:t>
            </a:r>
          </a:p>
          <a:p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97"/>
          <a:stretch>
            <a:fillRect/>
          </a:stretch>
        </p:blipFill>
        <p:spPr bwMode="auto">
          <a:xfrm>
            <a:off x="838200" y="3841809"/>
            <a:ext cx="3524250" cy="202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4648200" y="3833651"/>
            <a:ext cx="4238625" cy="2054225"/>
            <a:chOff x="1464" y="2747"/>
            <a:chExt cx="2871" cy="1454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2747"/>
              <a:ext cx="2871" cy="1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225" y="3153"/>
              <a:ext cx="128" cy="122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 dirty="0">
                <a:latin typeface="Cambria" pitchFamily="18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840" y="2773"/>
              <a:ext cx="1460" cy="1402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 dirty="0">
                <a:latin typeface="Cambria" pitchFamily="18" charset="0"/>
              </a:endParaRPr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 flipV="1">
              <a:off x="2348" y="3108"/>
              <a:ext cx="484" cy="10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mbria" pitchFamily="18" charset="0"/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225" y="3137"/>
              <a:ext cx="56" cy="57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 dirty="0">
                <a:latin typeface="Cambria" pitchFamily="18" charset="0"/>
              </a:endParaRPr>
            </a:p>
          </p:txBody>
        </p:sp>
        <p:sp>
          <p:nvSpPr>
            <p:cNvPr id="11" name="Text Box 10"/>
            <p:cNvSpPr txBox="1">
              <a:spLocks noChangeArrowheads="1"/>
            </p:cNvSpPr>
            <p:nvPr/>
          </p:nvSpPr>
          <p:spPr bwMode="auto">
            <a:xfrm>
              <a:off x="3414" y="2965"/>
              <a:ext cx="37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110" charset="-128"/>
                </a:defRPr>
              </a:lvl9pPr>
            </a:lstStyle>
            <a:p>
              <a:pPr eaLnBrk="1" hangingPunct="1"/>
              <a:r>
                <a:rPr lang="en-IE" sz="1000" dirty="0">
                  <a:solidFill>
                    <a:srgbClr val="CC0000"/>
                  </a:solidFill>
                  <a:latin typeface="Cambria" pitchFamily="18" charset="0"/>
                </a:rPr>
                <a:t>1 pixel</a:t>
              </a:r>
              <a:endParaRPr lang="en-US" sz="1000" dirty="0">
                <a:solidFill>
                  <a:srgbClr val="CC0000"/>
                </a:solidFill>
                <a:latin typeface="Cambria" pitchFamily="18" charset="0"/>
              </a:endParaRPr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 flipH="1">
              <a:off x="3296" y="3052"/>
              <a:ext cx="168" cy="9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>
                <a:latin typeface="Cambria" pitchFamily="18" charset="0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885825" y="5948919"/>
            <a:ext cx="464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ambria" pitchFamily="18" charset="0"/>
              </a:rPr>
              <a:t>Images taken from Gonzalez &amp; Woods, Digital Image Processing (2002)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196B5-1534-4DAA-94E6-AABE0CD147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499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Transparent vs Opacity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196B5-1534-4DAA-94E6-AABE0CD1472A}" type="slidenum">
              <a:rPr lang="en-US" smtClean="0"/>
              <a:t>9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43100"/>
            <a:ext cx="9149862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0822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12798</TotalTime>
  <Words>1571</Words>
  <Application>Microsoft Office PowerPoint</Application>
  <PresentationFormat>On-screen Show (4:3)</PresentationFormat>
  <Paragraphs>246</Paragraphs>
  <Slides>33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ＭＳ Ｐゴシック</vt:lpstr>
      <vt:lpstr>Arial</vt:lpstr>
      <vt:lpstr>Arial</vt:lpstr>
      <vt:lpstr>Calibri</vt:lpstr>
      <vt:lpstr>Cambria</vt:lpstr>
      <vt:lpstr>Montserrat</vt:lpstr>
      <vt:lpstr>Times New Roman</vt:lpstr>
      <vt:lpstr>TimesTen-Roman</vt:lpstr>
      <vt:lpstr>urw-din</vt:lpstr>
      <vt:lpstr>Wingdings</vt:lpstr>
      <vt:lpstr>Office Theme</vt:lpstr>
      <vt:lpstr>Image</vt:lpstr>
      <vt:lpstr>Digital Image Processing </vt:lpstr>
      <vt:lpstr>Objective</vt:lpstr>
      <vt:lpstr>Learning Outcomes</vt:lpstr>
      <vt:lpstr>Reference Book</vt:lpstr>
      <vt:lpstr>Outline</vt:lpstr>
      <vt:lpstr>“One picture is worth more than ten thousand words”                                                                                        Anonymous </vt:lpstr>
      <vt:lpstr>Digital Image</vt:lpstr>
      <vt:lpstr>Digital Image</vt:lpstr>
      <vt:lpstr>Transparent vs Opacity</vt:lpstr>
      <vt:lpstr>Digital Image</vt:lpstr>
      <vt:lpstr>What is Image Processing</vt:lpstr>
      <vt:lpstr>What is Digital Image Processing</vt:lpstr>
      <vt:lpstr>History of DIP</vt:lpstr>
      <vt:lpstr>Image Enhancement</vt:lpstr>
      <vt:lpstr>Hubble Images</vt:lpstr>
      <vt:lpstr>Artistic images</vt:lpstr>
      <vt:lpstr>Medical Image Processing</vt:lpstr>
      <vt:lpstr>GIS &amp; Remote Sensing</vt:lpstr>
      <vt:lpstr>Industry</vt:lpstr>
      <vt:lpstr>Law and Crime</vt:lpstr>
      <vt:lpstr>Biometrics</vt:lpstr>
      <vt:lpstr>Human Computer Interaction</vt:lpstr>
      <vt:lpstr>Key Stages</vt:lpstr>
      <vt:lpstr>Image Acquisition</vt:lpstr>
      <vt:lpstr>Image Enhancement</vt:lpstr>
      <vt:lpstr>Image Restoration</vt:lpstr>
      <vt:lpstr>Morphological Processing</vt:lpstr>
      <vt:lpstr>Segmentation</vt:lpstr>
      <vt:lpstr>Object Recognition</vt:lpstr>
      <vt:lpstr>Representation &amp; Description</vt:lpstr>
      <vt:lpstr>Image Compression</vt:lpstr>
      <vt:lpstr>Colour Image Processing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</dc:title>
  <dc:creator>labadmin</dc:creator>
  <cp:lastModifiedBy>Aruna  Sanjeewa</cp:lastModifiedBy>
  <cp:revision>96</cp:revision>
  <dcterms:created xsi:type="dcterms:W3CDTF">2015-10-16T04:15:04Z</dcterms:created>
  <dcterms:modified xsi:type="dcterms:W3CDTF">2023-07-04T08:17:28Z</dcterms:modified>
</cp:coreProperties>
</file>